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9"/>
  </p:notesMasterIdLst>
  <p:sldIdLst>
    <p:sldId id="303" r:id="rId2"/>
    <p:sldId id="308" r:id="rId3"/>
    <p:sldId id="260" r:id="rId4"/>
    <p:sldId id="272" r:id="rId5"/>
    <p:sldId id="261" r:id="rId6"/>
    <p:sldId id="264" r:id="rId7"/>
    <p:sldId id="263" r:id="rId8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tjaž Kukar" initials="MK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7" autoAdjust="0"/>
    <p:restoredTop sz="92617" autoAdjust="0"/>
  </p:normalViewPr>
  <p:slideViewPr>
    <p:cSldViewPr>
      <p:cViewPr varScale="1">
        <p:scale>
          <a:sx n="81" d="100"/>
          <a:sy n="81" d="100"/>
        </p:scale>
        <p:origin x="149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B838AC-19F1-4150-89DF-DF4E706CDD45}" type="datetimeFigureOut">
              <a:rPr lang="sl-SI" smtClean="0"/>
              <a:pPr/>
              <a:t>16. 01. 2017</a:t>
            </a:fld>
            <a:endParaRPr lang="sl-S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43B93-A36E-4E63-89B0-B9C48F00B4CC}" type="slidenum">
              <a:rPr lang="sl-SI" smtClean="0"/>
              <a:pPr/>
              <a:t>‹#›</a:t>
            </a:fld>
            <a:endParaRPr lang="sl-S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 smtClean="0"/>
              <a:t>12.3.2014</a:t>
            </a:r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 smtClean="0"/>
              <a:t>12.3.2014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 smtClean="0"/>
              <a:t>12.3.2014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 smtClean="0"/>
              <a:t>12.3.2014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 smtClean="0"/>
              <a:t>12.3.2014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 smtClean="0"/>
              <a:t>12.3.2014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 smtClean="0"/>
              <a:t>12.3.2014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 smtClean="0"/>
              <a:t>12.3.2014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 smtClean="0"/>
              <a:t>12.3.2014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 smtClean="0"/>
              <a:t>12.3.2014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 smtClean="0"/>
              <a:t>12.3.2014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sl-SI" smtClean="0"/>
              <a:t>12.3.2014</a:t>
            </a: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.wmf"/><Relationship Id="rId3" Type="http://schemas.openxmlformats.org/officeDocument/2006/relationships/image" Target="../media/image6.png"/><Relationship Id="rId7" Type="http://schemas.openxmlformats.org/officeDocument/2006/relationships/image" Target="../media/image3.wmf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.wmf"/><Relationship Id="rId5" Type="http://schemas.openxmlformats.org/officeDocument/2006/relationships/image" Target="../media/image2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76200" y="-177036"/>
            <a:ext cx="9067800" cy="1154162"/>
          </a:xfrm>
        </p:spPr>
        <p:txBody>
          <a:bodyPr wrap="square">
            <a:spAutoFit/>
          </a:bodyPr>
          <a:lstStyle/>
          <a:p>
            <a:pPr algn="ctr"/>
            <a:r>
              <a:rPr lang="sl-SI" sz="3600" dirty="0"/>
              <a:t>Modeliranje gibanja vodnih mas v </a:t>
            </a:r>
            <a:br>
              <a:rPr lang="sl-SI" sz="3600" dirty="0"/>
            </a:br>
            <a:r>
              <a:rPr lang="sl-SI" sz="3600" dirty="0"/>
              <a:t>Sredozemskem morju</a:t>
            </a:r>
            <a:endParaRPr lang="sl-SI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 smtClean="0"/>
              <a:t>12.3.2014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81001" y="1378857"/>
            <a:ext cx="3898624" cy="1897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81000" y="773668"/>
            <a:ext cx="250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b="1" dirty="0" smtClean="0">
                <a:solidFill>
                  <a:srgbClr val="FF0000"/>
                </a:solidFill>
              </a:rPr>
              <a:t>1) Lagrangean tracing</a:t>
            </a:r>
            <a:endParaRPr lang="sl-SI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0" y="773668"/>
            <a:ext cx="4096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b="1" dirty="0" smtClean="0">
                <a:solidFill>
                  <a:srgbClr val="FF0000"/>
                </a:solidFill>
              </a:rPr>
              <a:t>2) Spatio-temporal association rules</a:t>
            </a:r>
          </a:p>
        </p:txBody>
      </p:sp>
      <p:sp>
        <p:nvSpPr>
          <p:cNvPr id="9" name="Right Arrow 8"/>
          <p:cNvSpPr/>
          <p:nvPr/>
        </p:nvSpPr>
        <p:spPr>
          <a:xfrm>
            <a:off x="1108800" y="5001768"/>
            <a:ext cx="720000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0" name="TextBox 9"/>
          <p:cNvSpPr txBox="1"/>
          <p:nvPr/>
        </p:nvSpPr>
        <p:spPr>
          <a:xfrm>
            <a:off x="381000" y="3593068"/>
            <a:ext cx="328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b="1" dirty="0" smtClean="0">
                <a:solidFill>
                  <a:srgbClr val="FF0000"/>
                </a:solidFill>
              </a:rPr>
              <a:t>3) Multilevel directed graphs</a:t>
            </a:r>
            <a:endParaRPr lang="sl-SI" b="1" dirty="0">
              <a:solidFill>
                <a:srgbClr val="FF0000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461600" y="2029968"/>
            <a:ext cx="720000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2" name="TextBox 11"/>
          <p:cNvSpPr txBox="1"/>
          <p:nvPr/>
        </p:nvSpPr>
        <p:spPr>
          <a:xfrm>
            <a:off x="381000" y="1094601"/>
            <a:ext cx="426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1200" dirty="0" err="1" smtClean="0"/>
              <a:t>Mediterranean</a:t>
            </a:r>
            <a:r>
              <a:rPr lang="sl-SI" sz="1200" dirty="0" smtClean="0"/>
              <a:t> Ocean </a:t>
            </a:r>
            <a:r>
              <a:rPr lang="sl-SI" sz="1200" dirty="0" err="1" smtClean="0"/>
              <a:t>Forecasting</a:t>
            </a:r>
            <a:r>
              <a:rPr lang="sl-SI" sz="1200" dirty="0" smtClean="0"/>
              <a:t> </a:t>
            </a:r>
            <a:r>
              <a:rPr lang="sl-SI" sz="1200" dirty="0" err="1" smtClean="0"/>
              <a:t>System</a:t>
            </a:r>
            <a:r>
              <a:rPr lang="sl-SI" sz="1200" dirty="0" smtClean="0"/>
              <a:t> (</a:t>
            </a:r>
            <a:r>
              <a:rPr lang="sl-SI" sz="1200" dirty="0" err="1" smtClean="0"/>
              <a:t>Tonani</a:t>
            </a:r>
            <a:r>
              <a:rPr lang="sl-SI" sz="1200" dirty="0" smtClean="0"/>
              <a:t> </a:t>
            </a:r>
            <a:r>
              <a:rPr lang="sl-SI" sz="1200" dirty="0" err="1" smtClean="0"/>
              <a:t>et</a:t>
            </a:r>
            <a:r>
              <a:rPr lang="sl-SI" sz="1200" dirty="0" smtClean="0"/>
              <a:t> </a:t>
            </a:r>
            <a:r>
              <a:rPr lang="sl-SI" sz="1200" dirty="0" err="1" smtClean="0"/>
              <a:t>al</a:t>
            </a:r>
            <a:r>
              <a:rPr lang="sl-SI" sz="1200" dirty="0" smtClean="0"/>
              <a:t>., 2008)</a:t>
            </a:r>
            <a:endParaRPr lang="sl-SI" sz="12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5029200" y="2860675"/>
          <a:ext cx="3522663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8" name="Equation" r:id="rId4" imgW="2717640" imgH="203040" progId="">
                  <p:embed/>
                </p:oleObj>
              </mc:Choice>
              <mc:Fallback>
                <p:oleObj name="Equation" r:id="rId4" imgW="2717640" imgH="2030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860675"/>
                        <a:ext cx="3522663" cy="263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4927600" y="2235200"/>
          <a:ext cx="914400" cy="17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9" name="Equation" r:id="rId6" imgW="914400" imgH="179640" progId="">
                  <p:embed/>
                </p:oleObj>
              </mc:Choice>
              <mc:Fallback>
                <p:oleObj name="Equation" r:id="rId6" imgW="914400" imgH="1796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7600" y="2235200"/>
                        <a:ext cx="914400" cy="179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85800" y="2743200"/>
            <a:ext cx="110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smtClean="0"/>
              <a:t>1999-2011</a:t>
            </a:r>
            <a:endParaRPr lang="sl-SI" dirty="0"/>
          </a:p>
        </p:txBody>
      </p:sp>
      <p:pic>
        <p:nvPicPr>
          <p:cNvPr id="21" name="Picture 20" descr="example vertex sl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56318" y="1447801"/>
            <a:ext cx="1858882" cy="1295399"/>
          </a:xfrm>
          <a:prstGeom prst="rect">
            <a:avLst/>
          </a:prstGeom>
        </p:spPr>
      </p:pic>
      <p:pic>
        <p:nvPicPr>
          <p:cNvPr id="22" name="Picture 21" descr="mldg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47166" y="4012796"/>
            <a:ext cx="4449669" cy="2464203"/>
          </a:xfrm>
          <a:prstGeom prst="rect">
            <a:avLst/>
          </a:prstGeom>
        </p:spPr>
      </p:pic>
      <p:graphicFrame>
        <p:nvGraphicFramePr>
          <p:cNvPr id="32772" name="Object 2"/>
          <p:cNvGraphicFramePr>
            <a:graphicFrameLocks noChangeAspect="1"/>
          </p:cNvGraphicFramePr>
          <p:nvPr/>
        </p:nvGraphicFramePr>
        <p:xfrm>
          <a:off x="5473700" y="3144838"/>
          <a:ext cx="2633663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0" name="Equation" r:id="rId10" imgW="2031840" imgH="203040" progId="">
                  <p:embed/>
                </p:oleObj>
              </mc:Choice>
              <mc:Fallback>
                <p:oleObj name="Equation" r:id="rId10" imgW="2031840" imgH="20304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3144838"/>
                        <a:ext cx="2633663" cy="263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3" name="Object 2"/>
          <p:cNvGraphicFramePr>
            <a:graphicFrameLocks noChangeAspect="1"/>
          </p:cNvGraphicFramePr>
          <p:nvPr/>
        </p:nvGraphicFramePr>
        <p:xfrm>
          <a:off x="5859463" y="3429000"/>
          <a:ext cx="1860550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1" name="Equation" r:id="rId12" imgW="1434960" imgH="203040" progId="">
                  <p:embed/>
                </p:oleObj>
              </mc:Choice>
              <mc:Fallback>
                <p:oleObj name="Equation" r:id="rId12" imgW="1434960" imgH="20304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9463" y="3429000"/>
                        <a:ext cx="1860550" cy="263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152400" y="5943600"/>
            <a:ext cx="2098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 smtClean="0"/>
              <a:t>(Petelin </a:t>
            </a:r>
            <a:r>
              <a:rPr lang="sl-SI" dirty="0" err="1" smtClean="0"/>
              <a:t>et</a:t>
            </a:r>
            <a:r>
              <a:rPr lang="sl-SI" dirty="0" smtClean="0"/>
              <a:t> </a:t>
            </a:r>
            <a:r>
              <a:rPr lang="sl-SI" dirty="0" err="1" smtClean="0"/>
              <a:t>al</a:t>
            </a:r>
            <a:r>
              <a:rPr lang="sl-SI" dirty="0" smtClean="0"/>
              <a:t>., 2013)</a:t>
            </a:r>
            <a:endParaRPr lang="sl-SI" dirty="0"/>
          </a:p>
        </p:txBody>
      </p:sp>
    </p:spTree>
  </p:cSld>
  <p:clrMapOvr>
    <a:masterClrMapping/>
  </p:clrMapOvr>
  <p:transition advTm="75645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 smtClean="0"/>
              <a:t>12.3.2014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 descr="fig[artegianiBestCycles]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6100" y="1143000"/>
            <a:ext cx="8311801" cy="4419600"/>
          </a:xfrm>
          <a:prstGeom prst="rect">
            <a:avLst/>
          </a:prstGeom>
        </p:spPr>
      </p:pic>
      <p:sp>
        <p:nvSpPr>
          <p:cNvPr id="6" name="Title 10"/>
          <p:cNvSpPr txBox="1">
            <a:spLocks/>
          </p:cNvSpPr>
          <p:nvPr/>
        </p:nvSpPr>
        <p:spPr>
          <a:xfrm>
            <a:off x="152400" y="381000"/>
            <a:ext cx="8839200" cy="43815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endParaRPr lang="sl-SI" sz="36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lvl="0" algn="ctr">
              <a:spcBef>
                <a:spcPct val="0"/>
              </a:spcBef>
              <a:defRPr/>
            </a:pPr>
            <a:endParaRPr lang="sl-SI" sz="36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lvl="0" algn="ctr">
              <a:spcBef>
                <a:spcPct val="0"/>
              </a:spcBef>
              <a:defRPr/>
            </a:pPr>
            <a:endParaRPr lang="sl-SI" sz="36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lvl="0" algn="ctr">
              <a:spcBef>
                <a:spcPct val="0"/>
              </a:spcBef>
              <a:defRPr/>
            </a:pPr>
            <a:endParaRPr lang="sl-SI" sz="36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lvl="0" algn="ctr">
              <a:spcBef>
                <a:spcPct val="0"/>
              </a:spcBef>
              <a:defRPr/>
            </a:pPr>
            <a:endParaRPr lang="sl-SI" sz="36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lvl="0" algn="ctr">
              <a:spcBef>
                <a:spcPct val="0"/>
              </a:spcBef>
              <a:defRPr/>
            </a:pPr>
            <a:r>
              <a:rPr lang="sl-SI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 fuzzy cycles</a:t>
            </a:r>
            <a:endParaRPr lang="sl-SI" sz="36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advTm="24555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306000"/>
            <a:ext cx="8229600" cy="6084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sl-SI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Periodical movement of water masses</a:t>
            </a:r>
            <a:endParaRPr lang="sl-SI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 smtClean="0"/>
              <a:t>12.3.2014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4" name="Picture 13" descr="fig[fourier]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2000" y="1295400"/>
            <a:ext cx="8280000" cy="45252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200" y="5791200"/>
            <a:ext cx="2098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 smtClean="0"/>
              <a:t>(Petelin </a:t>
            </a:r>
            <a:r>
              <a:rPr lang="sl-SI" dirty="0" err="1" smtClean="0"/>
              <a:t>et</a:t>
            </a:r>
            <a:r>
              <a:rPr lang="sl-SI" dirty="0" smtClean="0"/>
              <a:t> </a:t>
            </a:r>
            <a:r>
              <a:rPr lang="sl-SI" dirty="0" err="1" smtClean="0"/>
              <a:t>al</a:t>
            </a:r>
            <a:r>
              <a:rPr lang="sl-SI" dirty="0" smtClean="0"/>
              <a:t>., 2013)</a:t>
            </a:r>
            <a:endParaRPr lang="sl-SI" dirty="0"/>
          </a:p>
        </p:txBody>
      </p:sp>
      <p:sp>
        <p:nvSpPr>
          <p:cNvPr id="11" name="Rectangle 10"/>
          <p:cNvSpPr/>
          <p:nvPr/>
        </p:nvSpPr>
        <p:spPr>
          <a:xfrm>
            <a:off x="2667000" y="5791200"/>
            <a:ext cx="601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l-SI" dirty="0" smtClean="0"/>
              <a:t>Petelin </a:t>
            </a:r>
            <a:r>
              <a:rPr lang="sl-SI" dirty="0" err="1" smtClean="0"/>
              <a:t>et</a:t>
            </a:r>
            <a:r>
              <a:rPr lang="sl-SI" dirty="0" smtClean="0"/>
              <a:t> </a:t>
            </a:r>
            <a:r>
              <a:rPr lang="sl-SI" dirty="0" err="1" smtClean="0"/>
              <a:t>al</a:t>
            </a:r>
            <a:r>
              <a:rPr lang="sl-SI" dirty="0" smtClean="0"/>
              <a:t>., 2012, In </a:t>
            </a:r>
            <a:r>
              <a:rPr lang="en-US" dirty="0" smtClean="0"/>
              <a:t>EGU</a:t>
            </a:r>
            <a:r>
              <a:rPr lang="sl-SI" dirty="0" smtClean="0"/>
              <a:t> </a:t>
            </a:r>
            <a:r>
              <a:rPr lang="en-US" dirty="0" smtClean="0"/>
              <a:t>General Assembly Conference Abstracts</a:t>
            </a:r>
            <a:r>
              <a:rPr lang="sl-SI" dirty="0" smtClean="0"/>
              <a:t>, </a:t>
            </a:r>
            <a:r>
              <a:rPr lang="sl-SI" dirty="0" err="1" smtClean="0"/>
              <a:t>Vienna</a:t>
            </a:r>
            <a:r>
              <a:rPr lang="sl-SI" dirty="0" smtClean="0"/>
              <a:t>, April 2012</a:t>
            </a:r>
            <a:endParaRPr lang="sl-SI" dirty="0"/>
          </a:p>
        </p:txBody>
      </p:sp>
    </p:spTree>
  </p:cSld>
  <p:clrMapOvr>
    <a:masterClrMapping/>
  </p:clrMapOvr>
  <p:transition advTm="5563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 smtClean="0"/>
              <a:t>12.3.2014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306000"/>
            <a:ext cx="8229600" cy="6084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sl-SI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Seasonal properties of multilevel graphs</a:t>
            </a:r>
            <a:endParaRPr lang="sl-SI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fig[HC]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5600" y="1202225"/>
            <a:ext cx="7492800" cy="48937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72200" y="6096000"/>
            <a:ext cx="2098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 smtClean="0"/>
              <a:t>(Petelin </a:t>
            </a:r>
            <a:r>
              <a:rPr lang="sl-SI" dirty="0" err="1" smtClean="0"/>
              <a:t>et</a:t>
            </a:r>
            <a:r>
              <a:rPr lang="sl-SI" dirty="0" smtClean="0"/>
              <a:t> </a:t>
            </a:r>
            <a:r>
              <a:rPr lang="sl-SI" dirty="0" err="1" smtClean="0"/>
              <a:t>al</a:t>
            </a:r>
            <a:r>
              <a:rPr lang="sl-SI" dirty="0" smtClean="0"/>
              <a:t>., 2013)</a:t>
            </a:r>
            <a:endParaRPr lang="sl-SI" dirty="0"/>
          </a:p>
        </p:txBody>
      </p:sp>
    </p:spTree>
  </p:cSld>
  <p:clrMapOvr>
    <a:masterClrMapping/>
  </p:clrMapOvr>
  <p:transition advTm="46083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b[windDescStat]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502" y="5791200"/>
            <a:ext cx="5332996" cy="68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08400"/>
          </a:xfrm>
        </p:spPr>
        <p:txBody>
          <a:bodyPr>
            <a:noAutofit/>
          </a:bodyPr>
          <a:lstStyle/>
          <a:p>
            <a:pPr algn="ctr"/>
            <a:r>
              <a:rPr lang="sl-SI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Correlation with wind energy</a:t>
            </a:r>
            <a:endParaRPr lang="sl-SI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1853" t="2973" r="2760" b="1897"/>
          <a:stretch>
            <a:fillRect/>
          </a:stretch>
        </p:blipFill>
        <p:spPr bwMode="auto">
          <a:xfrm>
            <a:off x="444600" y="1371600"/>
            <a:ext cx="8254800" cy="4386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 smtClean="0"/>
              <a:t>12.3.2014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4850" y="926068"/>
            <a:ext cx="77343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l-SI" sz="1600" dirty="0" smtClean="0"/>
              <a:t>Petelin </a:t>
            </a:r>
            <a:r>
              <a:rPr lang="sl-SI" sz="1600" dirty="0" err="1" smtClean="0"/>
              <a:t>et</a:t>
            </a:r>
            <a:r>
              <a:rPr lang="sl-SI" sz="1600" dirty="0" smtClean="0"/>
              <a:t> </a:t>
            </a:r>
            <a:r>
              <a:rPr lang="sl-SI" sz="1600" dirty="0" err="1" smtClean="0"/>
              <a:t>al</a:t>
            </a:r>
            <a:r>
              <a:rPr lang="sl-SI" sz="1600" dirty="0" smtClean="0"/>
              <a:t>., 2012, In </a:t>
            </a:r>
            <a:r>
              <a:rPr lang="en-US" sz="1600" dirty="0" smtClean="0"/>
              <a:t>EGU</a:t>
            </a:r>
            <a:r>
              <a:rPr lang="sl-SI" sz="1600" dirty="0" smtClean="0"/>
              <a:t> </a:t>
            </a:r>
            <a:r>
              <a:rPr lang="en-US" sz="1600" dirty="0" smtClean="0"/>
              <a:t>General Assembly Conference Abstracts</a:t>
            </a:r>
            <a:r>
              <a:rPr lang="sl-SI" sz="1600" dirty="0" smtClean="0"/>
              <a:t>, </a:t>
            </a:r>
            <a:r>
              <a:rPr lang="sl-SI" sz="1600" dirty="0" err="1" smtClean="0"/>
              <a:t>Vienna</a:t>
            </a:r>
            <a:r>
              <a:rPr lang="sl-SI" sz="1600" dirty="0" smtClean="0"/>
              <a:t>, April 2012</a:t>
            </a:r>
            <a:endParaRPr lang="sl-SI" sz="1600" dirty="0"/>
          </a:p>
        </p:txBody>
      </p:sp>
    </p:spTree>
  </p:cSld>
  <p:clrMapOvr>
    <a:masterClrMapping/>
  </p:clrMapOvr>
  <p:transition advTm="44616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91312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sl-SI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reversal of surface circulation</a:t>
            </a:r>
          </a:p>
        </p:txBody>
      </p:sp>
      <p:pic>
        <p:nvPicPr>
          <p:cNvPr id="11" name="Content Placeholder 10" descr="fig[ionianReversal]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2209800"/>
            <a:ext cx="7433413" cy="2131918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 smtClean="0"/>
              <a:t>12.3.2014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8200" y="1752600"/>
            <a:ext cx="275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smtClean="0"/>
              <a:t>Observations in Ionic sea:</a:t>
            </a:r>
            <a:endParaRPr lang="sl-SI" dirty="0"/>
          </a:p>
        </p:txBody>
      </p:sp>
      <p:sp>
        <p:nvSpPr>
          <p:cNvPr id="13" name="Rectangle 12"/>
          <p:cNvSpPr/>
          <p:nvPr/>
        </p:nvSpPr>
        <p:spPr>
          <a:xfrm>
            <a:off x="838200" y="4495800"/>
            <a:ext cx="746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sl-SI" dirty="0" smtClean="0"/>
              <a:t>Reversal of circulation:</a:t>
            </a:r>
          </a:p>
          <a:p>
            <a:pPr marL="342900" indent="-342900">
              <a:buFont typeface="+mj-lt"/>
              <a:buAutoNum type="alphaUcPeriod"/>
            </a:pPr>
            <a:r>
              <a:rPr lang="sl-SI" dirty="0" smtClean="0"/>
              <a:t>Anticyclonic – from January 1994 till June 1997 </a:t>
            </a:r>
          </a:p>
          <a:p>
            <a:pPr marL="342900" indent="-342900">
              <a:buFont typeface="+mj-lt"/>
              <a:buAutoNum type="alphaUcPeriod"/>
            </a:pPr>
            <a:r>
              <a:rPr lang="sl-SI" dirty="0" smtClean="0"/>
              <a:t>Cyclonic from July 1997 till the end of 2006</a:t>
            </a:r>
          </a:p>
          <a:p>
            <a:pPr marL="342900" indent="-342900">
              <a:buFont typeface="+mj-lt"/>
              <a:buAutoNum type="alphaUcPeriod"/>
            </a:pPr>
            <a:r>
              <a:rPr lang="sl-SI" dirty="0" smtClean="0"/>
              <a:t>Anticyclonic – in 2007</a:t>
            </a:r>
            <a:endParaRPr lang="sl-SI" dirty="0"/>
          </a:p>
        </p:txBody>
      </p:sp>
      <p:sp>
        <p:nvSpPr>
          <p:cNvPr id="9" name="Rectangle 8"/>
          <p:cNvSpPr/>
          <p:nvPr/>
        </p:nvSpPr>
        <p:spPr>
          <a:xfrm>
            <a:off x="6096000" y="5269468"/>
            <a:ext cx="2098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dirty="0" smtClean="0"/>
              <a:t>(Petelin </a:t>
            </a:r>
            <a:r>
              <a:rPr lang="sl-SI" dirty="0" err="1" smtClean="0"/>
              <a:t>et</a:t>
            </a:r>
            <a:r>
              <a:rPr lang="sl-SI" dirty="0" smtClean="0"/>
              <a:t> </a:t>
            </a:r>
            <a:r>
              <a:rPr lang="sl-SI" dirty="0" err="1" smtClean="0"/>
              <a:t>al</a:t>
            </a:r>
            <a:r>
              <a:rPr lang="sl-SI" dirty="0" smtClean="0"/>
              <a:t>., 2013)</a:t>
            </a:r>
            <a:endParaRPr lang="sl-SI" dirty="0"/>
          </a:p>
        </p:txBody>
      </p:sp>
    </p:spTree>
  </p:cSld>
  <p:clrMapOvr>
    <a:masterClrMapping/>
  </p:clrMapOvr>
  <p:transition advTm="36333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sl-SI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Modelling of biological species spreading</a:t>
            </a:r>
          </a:p>
        </p:txBody>
      </p:sp>
      <p:pic>
        <p:nvPicPr>
          <p:cNvPr id="4" name="Content Placeholder 3" descr="pelagia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3603215" y="1219200"/>
            <a:ext cx="5367365" cy="4724400"/>
          </a:xfr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38684" y="1219200"/>
            <a:ext cx="3366516" cy="4267200"/>
          </a:xfrm>
        </p:spPr>
        <p:txBody>
          <a:bodyPr>
            <a:normAutofit fontScale="92500" lnSpcReduction="10000"/>
          </a:bodyPr>
          <a:lstStyle/>
          <a:p>
            <a:r>
              <a:rPr lang="sl-SI" sz="3300" dirty="0" smtClean="0">
                <a:solidFill>
                  <a:srgbClr val="FF0000"/>
                </a:solidFill>
              </a:rPr>
              <a:t>Markovprocess:</a:t>
            </a:r>
          </a:p>
          <a:p>
            <a:endParaRPr lang="sl-SI" dirty="0" smtClean="0"/>
          </a:p>
          <a:p>
            <a:endParaRPr lang="sl-SI" dirty="0" smtClean="0"/>
          </a:p>
          <a:p>
            <a:r>
              <a:rPr lang="sl-SI" dirty="0" smtClean="0">
                <a:solidFill>
                  <a:srgbClr val="FF0000"/>
                </a:solidFill>
              </a:rPr>
              <a:t>a</a:t>
            </a:r>
            <a:r>
              <a:rPr lang="sl-SI" dirty="0" smtClean="0"/>
              <a:t> – abundance (numerous) of biological species</a:t>
            </a:r>
          </a:p>
          <a:p>
            <a:r>
              <a:rPr lang="sl-SI" dirty="0" smtClean="0">
                <a:solidFill>
                  <a:srgbClr val="FF0000"/>
                </a:solidFill>
              </a:rPr>
              <a:t>M</a:t>
            </a:r>
            <a:r>
              <a:rPr lang="sl-SI" dirty="0" smtClean="0"/>
              <a:t> – matrix of neigborings with time interval ∆t</a:t>
            </a:r>
          </a:p>
          <a:p>
            <a:r>
              <a:rPr lang="sl-SI" dirty="0" smtClean="0">
                <a:solidFill>
                  <a:srgbClr val="FF0000"/>
                </a:solidFill>
              </a:rPr>
              <a:t>t</a:t>
            </a:r>
            <a:r>
              <a:rPr lang="sl-SI" dirty="0" smtClean="0"/>
              <a:t> – current time</a:t>
            </a:r>
          </a:p>
          <a:p>
            <a:r>
              <a:rPr lang="sl-SI" dirty="0" smtClean="0">
                <a:solidFill>
                  <a:srgbClr val="FF0000"/>
                </a:solidFill>
              </a:rPr>
              <a:t>m</a:t>
            </a:r>
            <a:r>
              <a:rPr lang="sl-SI" dirty="0" smtClean="0"/>
              <a:t> – current month </a:t>
            </a:r>
          </a:p>
          <a:p>
            <a:pPr lvl="1"/>
            <a:endParaRPr lang="sl-SI" dirty="0" smtClean="0"/>
          </a:p>
          <a:p>
            <a:pPr lvl="1"/>
            <a:endParaRPr lang="sl-SI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l-SI" dirty="0" smtClean="0"/>
              <a:t>12.3.2014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" name="Picture 9" descr="markov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1695728"/>
            <a:ext cx="2819400" cy="74267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81400" y="5943600"/>
            <a:ext cx="44413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1600" dirty="0" smtClean="0">
                <a:solidFill>
                  <a:srgbClr val="FF0000"/>
                </a:solidFill>
              </a:rPr>
              <a:t>Example:</a:t>
            </a:r>
            <a:r>
              <a:rPr lang="sl-SI" sz="1600" dirty="0" smtClean="0"/>
              <a:t> jellyfish(</a:t>
            </a:r>
            <a:r>
              <a:rPr lang="sl-SI" sz="1600" i="1" dirty="0" smtClean="0"/>
              <a:t>Pelagia noctiluca</a:t>
            </a:r>
            <a:r>
              <a:rPr lang="sl-SI" sz="1600" dirty="0" smtClean="0"/>
              <a:t>, Scyphozoa)</a:t>
            </a:r>
            <a:endParaRPr lang="sl-SI" sz="16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5477470"/>
            <a:ext cx="3124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In CIESM Congress Proceedings n</a:t>
            </a:r>
            <a:r>
              <a:rPr lang="en-US" sz="1600" baseline="30000" dirty="0" smtClean="0"/>
              <a:t>o</a:t>
            </a:r>
            <a:r>
              <a:rPr lang="en-US" sz="1600" dirty="0" smtClean="0"/>
              <a:t>40</a:t>
            </a:r>
            <a:r>
              <a:rPr lang="sl-SI" sz="1600" dirty="0" smtClean="0"/>
              <a:t>, </a:t>
            </a:r>
            <a:r>
              <a:rPr lang="en-US" sz="1600" dirty="0" smtClean="0"/>
              <a:t>Marseille,</a:t>
            </a:r>
            <a:r>
              <a:rPr lang="sl-SI" sz="1600" dirty="0" smtClean="0"/>
              <a:t> </a:t>
            </a:r>
            <a:r>
              <a:rPr lang="en-US" sz="1600" dirty="0" smtClean="0"/>
              <a:t>France, 28 Oct. - 01 Nov. 2013</a:t>
            </a:r>
            <a:endParaRPr lang="sl-SI" sz="1600" dirty="0"/>
          </a:p>
        </p:txBody>
      </p:sp>
    </p:spTree>
  </p:cSld>
  <p:clrMapOvr>
    <a:masterClrMapping/>
  </p:clrMapOvr>
  <p:transition advTm="83757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3155</TotalTime>
  <Words>218</Words>
  <Application>Microsoft Office PowerPoint</Application>
  <PresentationFormat>Diaprojekcija na zaslonu (4:3)</PresentationFormat>
  <Paragraphs>51</Paragraphs>
  <Slides>7</Slides>
  <Notes>0</Notes>
  <HiddenSlides>0</HiddenSlides>
  <MMClips>0</MMClips>
  <ScaleCrop>false</ScaleCrop>
  <HeadingPairs>
    <vt:vector size="8" baseType="variant">
      <vt:variant>
        <vt:lpstr>Uporabljene pisave</vt:lpstr>
      </vt:variant>
      <vt:variant>
        <vt:i4>3</vt:i4>
      </vt:variant>
      <vt:variant>
        <vt:lpstr>Tema</vt:lpstr>
      </vt:variant>
      <vt:variant>
        <vt:i4>1</vt:i4>
      </vt:variant>
      <vt:variant>
        <vt:lpstr>Vdelani OLE strežniki</vt:lpstr>
      </vt:variant>
      <vt:variant>
        <vt:i4>1</vt:i4>
      </vt:variant>
      <vt:variant>
        <vt:lpstr>Naslovi diapozitivov</vt:lpstr>
      </vt:variant>
      <vt:variant>
        <vt:i4>7</vt:i4>
      </vt:variant>
    </vt:vector>
  </HeadingPairs>
  <TitlesOfParts>
    <vt:vector size="12" baseType="lpstr">
      <vt:lpstr>Calibri</vt:lpstr>
      <vt:lpstr>Constantia</vt:lpstr>
      <vt:lpstr>Wingdings 2</vt:lpstr>
      <vt:lpstr>Flow</vt:lpstr>
      <vt:lpstr>Equation</vt:lpstr>
      <vt:lpstr>Modeliranje gibanja vodnih mas v  Sredozemskem morju</vt:lpstr>
      <vt:lpstr>PowerPointova predstavitev</vt:lpstr>
      <vt:lpstr>PowerPointova predstavitev</vt:lpstr>
      <vt:lpstr>PowerPointova predstavitev</vt:lpstr>
      <vt:lpstr>Correlation with wind energy</vt:lpstr>
      <vt:lpstr>The reversal of surface circulation</vt:lpstr>
      <vt:lpstr>Modelling of biological species spreading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Boris Petelin</dc:creator>
  <cp:lastModifiedBy>Igor</cp:lastModifiedBy>
  <cp:revision>520</cp:revision>
  <dcterms:created xsi:type="dcterms:W3CDTF">2006-08-16T00:00:00Z</dcterms:created>
  <dcterms:modified xsi:type="dcterms:W3CDTF">2017-01-16T10:24:59Z</dcterms:modified>
</cp:coreProperties>
</file>